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300" r:id="rId17"/>
    <p:sldId id="299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4C87-C06A-4FF7-BE28-A766E65F1DC5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33337A0-E0E0-4E07-8C8E-4653C6A010E2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4C87-C06A-4FF7-BE28-A766E65F1DC5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337A0-E0E0-4E07-8C8E-4653C6A010E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4C87-C06A-4FF7-BE28-A766E65F1DC5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337A0-E0E0-4E07-8C8E-4653C6A010E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4C87-C06A-4FF7-BE28-A766E65F1DC5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337A0-E0E0-4E07-8C8E-4653C6A010E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4C87-C06A-4FF7-BE28-A766E65F1DC5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337A0-E0E0-4E07-8C8E-4653C6A010E2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4C87-C06A-4FF7-BE28-A766E65F1DC5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337A0-E0E0-4E07-8C8E-4653C6A010E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4C87-C06A-4FF7-BE28-A766E65F1DC5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337A0-E0E0-4E07-8C8E-4653C6A010E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4C87-C06A-4FF7-BE28-A766E65F1DC5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337A0-E0E0-4E07-8C8E-4653C6A010E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4C87-C06A-4FF7-BE28-A766E65F1DC5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337A0-E0E0-4E07-8C8E-4653C6A010E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4C87-C06A-4FF7-BE28-A766E65F1DC5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337A0-E0E0-4E07-8C8E-4653C6A010E2}" type="slidenum">
              <a:rPr lang="pl-PL" smtClean="0"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4C87-C06A-4FF7-BE28-A766E65F1DC5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337A0-E0E0-4E07-8C8E-4653C6A010E2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5CB4C87-C06A-4FF7-BE28-A766E65F1DC5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33337A0-E0E0-4E07-8C8E-4653C6A010E2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 algn="r">
              <a:buNone/>
            </a:pPr>
            <a:r>
              <a:rPr lang="pl-PL" b="1" dirty="0" smtClean="0">
                <a:solidFill>
                  <a:schemeClr val="tx1"/>
                </a:solidFill>
              </a:rPr>
              <a:t>„</a:t>
            </a:r>
            <a:r>
              <a:rPr lang="pl-PL" b="1" dirty="0" smtClean="0">
                <a:solidFill>
                  <a:schemeClr val="tx1"/>
                </a:solidFill>
              </a:rPr>
              <a:t>Tajemnice snu”</a:t>
            </a:r>
            <a:br>
              <a:rPr lang="pl-PL" b="1" dirty="0" smtClean="0">
                <a:solidFill>
                  <a:schemeClr val="tx1"/>
                </a:solidFill>
              </a:rPr>
            </a:br>
            <a:endParaRPr lang="pl-PL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34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Zaburzenia nastroju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15" r="-1315"/>
          <a:stretch/>
        </p:blipFill>
        <p:spPr>
          <a:xfrm>
            <a:off x="878601" y="1628800"/>
            <a:ext cx="7056784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09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0290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Zalecany </a:t>
            </a:r>
            <a:r>
              <a:rPr lang="pl-PL" dirty="0" smtClean="0">
                <a:solidFill>
                  <a:schemeClr val="tx1"/>
                </a:solidFill>
              </a:rPr>
              <a:t>czas snu: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>
                <a:solidFill>
                  <a:schemeClr val="tx1"/>
                </a:solidFill>
              </a:rPr>
              <a:t>Noworodek (14-17h)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>
                <a:solidFill>
                  <a:schemeClr val="tx1"/>
                </a:solidFill>
              </a:rPr>
              <a:t>Niemowlę (12-15h)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>
                <a:solidFill>
                  <a:schemeClr val="tx1"/>
                </a:solidFill>
              </a:rPr>
              <a:t>Małe dziecko (11-14h)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>
                <a:solidFill>
                  <a:schemeClr val="tx1"/>
                </a:solidFill>
              </a:rPr>
              <a:t>Przedszkolak (10-13h)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>
                <a:solidFill>
                  <a:schemeClr val="tx1"/>
                </a:solidFill>
              </a:rPr>
              <a:t>Dziecko w wieku szkolnym (9-11h)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>
                <a:solidFill>
                  <a:schemeClr val="tx1"/>
                </a:solidFill>
              </a:rPr>
              <a:t>Nastolatek (8-10h)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>
                <a:solidFill>
                  <a:schemeClr val="tx1"/>
                </a:solidFill>
              </a:rPr>
              <a:t>Młody dorosły (7-9h)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>
                <a:solidFill>
                  <a:schemeClr val="tx1"/>
                </a:solidFill>
              </a:rPr>
              <a:t>Dorosły (7-9h)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>
                <a:solidFill>
                  <a:schemeClr val="tx1"/>
                </a:solidFill>
              </a:rPr>
              <a:t>Osoba starsza (7-8h)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320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>
                <a:solidFill>
                  <a:schemeClr val="tx1"/>
                </a:solidFill>
              </a:rPr>
              <a:t>Zaburzenia </a:t>
            </a:r>
            <a:r>
              <a:rPr lang="pl-PL" dirty="0" smtClean="0">
                <a:solidFill>
                  <a:schemeClr val="tx1"/>
                </a:solidFill>
              </a:rPr>
              <a:t>snu: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>
                <a:solidFill>
                  <a:schemeClr val="tx1"/>
                </a:solidFill>
              </a:rPr>
              <a:t>lęki nocne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>
                <a:solidFill>
                  <a:schemeClr val="tx1"/>
                </a:solidFill>
              </a:rPr>
              <a:t>koszmary senne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>
                <a:solidFill>
                  <a:schemeClr val="tx1"/>
                </a:solidFill>
              </a:rPr>
              <a:t>bezdech senny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>
                <a:solidFill>
                  <a:schemeClr val="tx1"/>
                </a:solidFill>
              </a:rPr>
              <a:t>bezsenność 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>
                <a:solidFill>
                  <a:schemeClr val="tx1"/>
                </a:solidFill>
              </a:rPr>
              <a:t>zaburzenia dobowego rytmu snu i czuwania.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410282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Koszmary senne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340768"/>
            <a:ext cx="6152232" cy="3220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60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Bezsenność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211" y="1412776"/>
            <a:ext cx="5132351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64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Co </a:t>
            </a:r>
            <a:r>
              <a:rPr lang="pl-PL" dirty="0" smtClean="0">
                <a:solidFill>
                  <a:schemeClr val="tx1"/>
                </a:solidFill>
              </a:rPr>
              <a:t>dzieje się w mózgu podczas snu?</a:t>
            </a:r>
          </a:p>
          <a:p>
            <a:pPr marL="11430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Sen to także odpoczynek i czas na regenerację zmęczonych całodzienną pracą komórek i tkanek naszego organizmu. Dochodzi także do „odświeżenia” funkcji receptorowych, a nawet powstają nowe połączenia w centralnym układzie </a:t>
            </a:r>
            <a:r>
              <a:rPr lang="pl-PL" dirty="0" smtClean="0">
                <a:solidFill>
                  <a:schemeClr val="tx1"/>
                </a:solidFill>
              </a:rPr>
              <a:t>nerwowym.</a:t>
            </a:r>
          </a:p>
          <a:p>
            <a:pPr lvl="0">
              <a:buClr>
                <a:srgbClr val="93A299"/>
              </a:buClr>
              <a:buNone/>
            </a:pPr>
            <a:endParaRPr lang="pl-PL" dirty="0" smtClean="0">
              <a:solidFill>
                <a:srgbClr val="564B3C"/>
              </a:solidFill>
            </a:endParaRPr>
          </a:p>
          <a:p>
            <a:pPr lvl="0">
              <a:buClr>
                <a:srgbClr val="93A299"/>
              </a:buClr>
              <a:buNone/>
            </a:pPr>
            <a:r>
              <a:rPr lang="pl-PL" dirty="0" smtClean="0">
                <a:solidFill>
                  <a:schemeClr val="tx1"/>
                </a:solidFill>
              </a:rPr>
              <a:t>Korzystny </a:t>
            </a:r>
            <a:r>
              <a:rPr lang="pl-PL" dirty="0">
                <a:solidFill>
                  <a:schemeClr val="tx1"/>
                </a:solidFill>
              </a:rPr>
              <a:t>wpływ snu:</a:t>
            </a:r>
          </a:p>
          <a:p>
            <a:pPr lvl="0">
              <a:buClr>
                <a:srgbClr val="93A299"/>
              </a:buClr>
              <a:buNone/>
            </a:pPr>
            <a:r>
              <a:rPr lang="pl-PL" dirty="0">
                <a:solidFill>
                  <a:schemeClr val="tx1"/>
                </a:solidFill>
              </a:rPr>
              <a:t>-poprawia pamięć</a:t>
            </a:r>
          </a:p>
          <a:p>
            <a:pPr lvl="0">
              <a:buClr>
                <a:srgbClr val="93A299"/>
              </a:buClr>
              <a:buNone/>
            </a:pPr>
            <a:r>
              <a:rPr lang="pl-PL" dirty="0">
                <a:solidFill>
                  <a:schemeClr val="tx1"/>
                </a:solidFill>
              </a:rPr>
              <a:t>-łagodzi stres</a:t>
            </a:r>
          </a:p>
          <a:p>
            <a:pPr lvl="0">
              <a:buClr>
                <a:srgbClr val="93A299"/>
              </a:buClr>
              <a:buNone/>
            </a:pPr>
            <a:r>
              <a:rPr lang="pl-PL" dirty="0">
                <a:solidFill>
                  <a:schemeClr val="tx1"/>
                </a:solidFill>
              </a:rPr>
              <a:t>-uspokaja organizm</a:t>
            </a:r>
          </a:p>
          <a:p>
            <a:pPr lvl="0">
              <a:buClr>
                <a:srgbClr val="93A299"/>
              </a:buClr>
              <a:buNone/>
            </a:pPr>
            <a:r>
              <a:rPr lang="pl-PL" dirty="0">
                <a:solidFill>
                  <a:schemeClr val="tx1"/>
                </a:solidFill>
              </a:rPr>
              <a:t>-pozwala na utrzymanie szczupłej sylwetki</a:t>
            </a:r>
          </a:p>
          <a:p>
            <a:pPr lvl="0">
              <a:buClr>
                <a:srgbClr val="93A299"/>
              </a:buClr>
              <a:buNone/>
            </a:pPr>
            <a:r>
              <a:rPr lang="pl-PL" dirty="0">
                <a:solidFill>
                  <a:schemeClr val="tx1"/>
                </a:solidFill>
              </a:rPr>
              <a:t>-wpływa na stan i wygląd cery</a:t>
            </a:r>
          </a:p>
          <a:p>
            <a:pPr lvl="0">
              <a:buClr>
                <a:srgbClr val="93A299"/>
              </a:buClr>
              <a:buNone/>
            </a:pPr>
            <a:r>
              <a:rPr lang="pl-PL" dirty="0">
                <a:solidFill>
                  <a:schemeClr val="tx1"/>
                </a:solidFill>
              </a:rPr>
              <a:t>-reguluje gospodarkę hormonalną.</a:t>
            </a:r>
          </a:p>
          <a:p>
            <a:pPr>
              <a:buFont typeface="Wingdings" pitchFamily="2" charset="2"/>
              <a:buChar char="ü"/>
            </a:pP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374480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6000" dirty="0" smtClean="0">
                <a:solidFill>
                  <a:schemeClr val="tx1"/>
                </a:solidFill>
              </a:rPr>
              <a:t>Wysypiajcie się dobrze </a:t>
            </a:r>
            <a:r>
              <a:rPr lang="pl-PL" sz="6000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pl-PL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52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pl-PL" sz="4800" dirty="0">
                <a:solidFill>
                  <a:schemeClr val="tx1"/>
                </a:solidFill>
              </a:rPr>
              <a:t>Dziękuję za obejrzenie mojej </a:t>
            </a:r>
            <a:r>
              <a:rPr lang="pl-PL" sz="4800" dirty="0" smtClean="0">
                <a:solidFill>
                  <a:schemeClr val="tx1"/>
                </a:solidFill>
              </a:rPr>
              <a:t>prezentacji ;-)</a:t>
            </a:r>
          </a:p>
          <a:p>
            <a:pPr marL="45720" indent="0">
              <a:buNone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54556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endParaRPr lang="pl-PL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pl-PL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Znaczenie </a:t>
            </a:r>
            <a:r>
              <a:rPr lang="pl-PL" dirty="0" smtClean="0">
                <a:solidFill>
                  <a:schemeClr val="tx1"/>
                </a:solidFill>
              </a:rPr>
              <a:t>snu dla człowieka: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redukcja napięcia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wpływ na lepsze samopoczucie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regeneracja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utrwalanie świeżo zdobytych informacji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wzrost.</a:t>
            </a:r>
          </a:p>
          <a:p>
            <a:pPr marL="514350" indent="-514350">
              <a:buFont typeface="+mj-lt"/>
              <a:buAutoNum type="arabicPeriod"/>
            </a:pPr>
            <a:endParaRPr lang="pl-PL" dirty="0" smtClean="0"/>
          </a:p>
          <a:p>
            <a:pPr marL="514350" indent="-514350">
              <a:buFont typeface="+mj-lt"/>
              <a:buAutoNum type="arabicPeriod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282622521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2800" dirty="0" smtClean="0">
                <a:solidFill>
                  <a:schemeClr val="tx1"/>
                </a:solidFill>
              </a:rPr>
              <a:t>Sen </a:t>
            </a:r>
            <a:r>
              <a:rPr lang="pl-PL" sz="2800" dirty="0">
                <a:solidFill>
                  <a:schemeClr val="tx1"/>
                </a:solidFill>
              </a:rPr>
              <a:t>– stan czynnościowy ośrodkowego układu nerwowego, cyklicznie pojawiający się i przemijający w rytmie dobowym, podczas którego następuje zniesienie świadomości i bezruch. Fizjologiczny sen charakteryzuje się pełną odwracalnością pod wpływem czynników zewnętrznych (w przeciwieństwie do śpiączki).</a:t>
            </a:r>
          </a:p>
          <a:p>
            <a:pPr marL="0" indent="0">
              <a:buNone/>
            </a:pPr>
            <a:r>
              <a:rPr lang="pl-PL" sz="2800" dirty="0">
                <a:solidFill>
                  <a:schemeClr val="tx1"/>
                </a:solidFill>
              </a:rPr>
              <a:t>Przeciwieństwem stanu snu jest stan czuwania. Granica pomiędzy tymi stanami jest płynna u zwierząt niższych (na przykład u żółwi).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374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509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Sen </a:t>
            </a:r>
            <a:r>
              <a:rPr lang="pl-PL" dirty="0">
                <a:solidFill>
                  <a:schemeClr val="tx1"/>
                </a:solidFill>
              </a:rPr>
              <a:t>dzieli się na dwie główne fazy: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1.	Sen o wolnych ruchach gałek ocznych (skrót: NREM)inna nazwa: sen wolno falowy. W fazie tej pojawiają się fale aktywności elektrycznej mózgu.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2.	Sen REM - jest to sen o szybkich ruchach gałek ocznych (skrót: REM, inna nazwa: sen paradoksalny). W tej fazie występują najczęściej marzenia senne. Następuje w niej całkowite rozluźnienie mięśni, dlatego śniący o ruchu człowiek nie porusza się.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915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</a:rPr>
              <a:t>Ze względu na udział fal wolnych sen podzielono na 4 stadia. Pierwsze trzy wchodzą w skład fazy NREM, natomiast czwarta to faza REM:</a:t>
            </a:r>
          </a:p>
          <a:p>
            <a:pPr marL="0" indent="0">
              <a:buNone/>
            </a:pPr>
            <a:r>
              <a:rPr lang="pl-PL" sz="1600" dirty="0" smtClean="0">
                <a:solidFill>
                  <a:schemeClr val="tx1"/>
                </a:solidFill>
              </a:rPr>
              <a:t>•stadium </a:t>
            </a:r>
            <a:r>
              <a:rPr lang="pl-PL" sz="1600" dirty="0">
                <a:solidFill>
                  <a:schemeClr val="tx1"/>
                </a:solidFill>
              </a:rPr>
              <a:t>1, w którym świadomość bodźców docierających ze środowiska stopniowo maleje, w zapisie EEG pojawiają się wolne ruchy gałek ocznych, </a:t>
            </a:r>
          </a:p>
          <a:p>
            <a:pPr marL="0" indent="0">
              <a:buNone/>
            </a:pPr>
            <a:r>
              <a:rPr lang="pl-PL" sz="1600" dirty="0" smtClean="0">
                <a:solidFill>
                  <a:schemeClr val="tx1"/>
                </a:solidFill>
              </a:rPr>
              <a:t>•stadium </a:t>
            </a:r>
            <a:r>
              <a:rPr lang="pl-PL" sz="1600" dirty="0">
                <a:solidFill>
                  <a:schemeClr val="tx1"/>
                </a:solidFill>
              </a:rPr>
              <a:t>2, charakteryzujące się niereagowaniem na bodźce,</a:t>
            </a:r>
          </a:p>
          <a:p>
            <a:pPr marL="0" indent="0">
              <a:buNone/>
            </a:pPr>
            <a:r>
              <a:rPr lang="pl-PL" sz="1600" dirty="0" smtClean="0">
                <a:solidFill>
                  <a:schemeClr val="tx1"/>
                </a:solidFill>
              </a:rPr>
              <a:t>•stadium </a:t>
            </a:r>
            <a:r>
              <a:rPr lang="pl-PL" sz="1600" dirty="0">
                <a:solidFill>
                  <a:schemeClr val="tx1"/>
                </a:solidFill>
              </a:rPr>
              <a:t>3, </a:t>
            </a:r>
          </a:p>
          <a:p>
            <a:pPr marL="0" indent="0">
              <a:buNone/>
            </a:pPr>
            <a:r>
              <a:rPr lang="pl-PL" sz="1600" dirty="0" smtClean="0">
                <a:solidFill>
                  <a:schemeClr val="tx1"/>
                </a:solidFill>
              </a:rPr>
              <a:t>•stadium </a:t>
            </a:r>
            <a:r>
              <a:rPr lang="pl-PL" sz="1600" dirty="0">
                <a:solidFill>
                  <a:schemeClr val="tx1"/>
                </a:solidFill>
              </a:rPr>
              <a:t>4, </a:t>
            </a:r>
          </a:p>
          <a:p>
            <a:pPr marL="0" indent="0">
              <a:buNone/>
            </a:pPr>
            <a:endParaRPr lang="pl-PL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600" dirty="0" smtClean="0">
                <a:solidFill>
                  <a:schemeClr val="tx1"/>
                </a:solidFill>
              </a:rPr>
              <a:t>Sen </a:t>
            </a:r>
            <a:r>
              <a:rPr lang="pl-PL" sz="1600" dirty="0">
                <a:solidFill>
                  <a:schemeClr val="tx1"/>
                </a:solidFill>
              </a:rPr>
              <a:t>zaczyna się fazą NREM, prawidłowo o czasie trwania 80-100 min, po której następuje faza snu REM trwająca ok. 15 min.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</a:rPr>
              <a:t>U osób dorosłych tego typu cykl powtarza się 4 lub 5 razy.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</a:rPr>
              <a:t>Wraz z długością snu:</a:t>
            </a:r>
          </a:p>
          <a:p>
            <a:pPr marL="0" indent="0">
              <a:buNone/>
            </a:pPr>
            <a:r>
              <a:rPr lang="pl-PL" sz="1600" dirty="0" smtClean="0">
                <a:solidFill>
                  <a:schemeClr val="tx1"/>
                </a:solidFill>
              </a:rPr>
              <a:t>•spada </a:t>
            </a:r>
            <a:r>
              <a:rPr lang="pl-PL" sz="1600" dirty="0">
                <a:solidFill>
                  <a:schemeClr val="tx1"/>
                </a:solidFill>
              </a:rPr>
              <a:t>udział najgłębszego stadium snu wolno falowego,</a:t>
            </a:r>
          </a:p>
          <a:p>
            <a:pPr marL="0" indent="0">
              <a:buNone/>
            </a:pPr>
            <a:r>
              <a:rPr lang="pl-PL" sz="1600" dirty="0" smtClean="0">
                <a:solidFill>
                  <a:schemeClr val="tx1"/>
                </a:solidFill>
              </a:rPr>
              <a:t>•rośnie </a:t>
            </a:r>
            <a:r>
              <a:rPr lang="pl-PL" sz="1600" dirty="0">
                <a:solidFill>
                  <a:schemeClr val="tx1"/>
                </a:solidFill>
              </a:rPr>
              <a:t>czas trwania fazy REM, która pod koniec nocy zazwyczaj trwa około 40 minut</a:t>
            </a:r>
            <a:r>
              <a:rPr lang="pl-PL" sz="16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pl-PL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600" dirty="0" smtClean="0">
                <a:solidFill>
                  <a:schemeClr val="tx1"/>
                </a:solidFill>
              </a:rPr>
              <a:t>	Obiektywnym </a:t>
            </a:r>
            <a:r>
              <a:rPr lang="pl-PL" sz="1600" dirty="0">
                <a:solidFill>
                  <a:schemeClr val="tx1"/>
                </a:solidFill>
              </a:rPr>
              <a:t>wskaźnikiem bezsenności jest krótki czas (lub brak) najgłębszego stadium snu, wolno falowego. Bezsenność często jest objawem nerwicy lub depresji.</a:t>
            </a:r>
          </a:p>
          <a:p>
            <a:pPr marL="0" indent="0">
              <a:buNone/>
            </a:pPr>
            <a:r>
              <a:rPr lang="pl-PL" sz="1600" dirty="0" smtClean="0">
                <a:solidFill>
                  <a:schemeClr val="tx1"/>
                </a:solidFill>
              </a:rPr>
              <a:t>	W </a:t>
            </a:r>
            <a:r>
              <a:rPr lang="pl-PL" sz="1600" dirty="0">
                <a:solidFill>
                  <a:schemeClr val="tx1"/>
                </a:solidFill>
              </a:rPr>
              <a:t>czasie snu zmienia się częstotliwość fal mózgowych.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</a:rPr>
              <a:t>Wykorzystanie niektórych rejonów mózgu jest znacznie większe podczas snu niż podczas czuwania.</a:t>
            </a:r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80493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Na co wpływa sen ?</a:t>
            </a: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Sen wpływa na serce, masę ciała, umysł </a:t>
            </a:r>
            <a:r>
              <a:rPr lang="pl-PL" dirty="0" smtClean="0">
                <a:solidFill>
                  <a:schemeClr val="tx1"/>
                </a:solidFill>
              </a:rPr>
              <a:t>i </a:t>
            </a:r>
            <a:r>
              <a:rPr lang="pl-PL" dirty="0" smtClean="0">
                <a:solidFill>
                  <a:schemeClr val="tx1"/>
                </a:solidFill>
              </a:rPr>
              <a:t>prawidłowe </a:t>
            </a:r>
            <a:r>
              <a:rPr lang="pl-PL" dirty="0" smtClean="0">
                <a:solidFill>
                  <a:schemeClr val="tx1"/>
                </a:solidFill>
              </a:rPr>
              <a:t>funkcjonowanie całego organizmu.</a:t>
            </a:r>
          </a:p>
          <a:p>
            <a:pPr>
              <a:buNone/>
            </a:pPr>
            <a:endParaRPr lang="pl-PL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pl-PL" dirty="0"/>
          </a:p>
        </p:txBody>
      </p:sp>
      <p:pic>
        <p:nvPicPr>
          <p:cNvPr id="4" name="Obraz 3" descr="155207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2500306"/>
            <a:ext cx="4643450" cy="309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435543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8688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endParaRPr lang="pl-PL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pl-PL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Niedobór </a:t>
            </a:r>
            <a:r>
              <a:rPr lang="pl-PL" dirty="0" smtClean="0">
                <a:solidFill>
                  <a:schemeClr val="tx1"/>
                </a:solidFill>
              </a:rPr>
              <a:t>snu: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>
                <a:solidFill>
                  <a:schemeClr val="tx1"/>
                </a:solidFill>
              </a:rPr>
              <a:t>Zaburzenia nastroju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>
                <a:solidFill>
                  <a:schemeClr val="tx1"/>
                </a:solidFill>
              </a:rPr>
              <a:t>Utrudnione skupienie uwagi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>
                <a:solidFill>
                  <a:schemeClr val="tx1"/>
                </a:solidFill>
              </a:rPr>
              <a:t>Spowolnienie reakcji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>
                <a:solidFill>
                  <a:schemeClr val="tx1"/>
                </a:solidFill>
              </a:rPr>
              <a:t>Spadek motywacji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>
                <a:solidFill>
                  <a:schemeClr val="tx1"/>
                </a:solidFill>
              </a:rPr>
              <a:t>Podwyższona skłonność do podejmowania ryzyka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>
                <a:solidFill>
                  <a:schemeClr val="tx1"/>
                </a:solidFill>
              </a:rPr>
              <a:t>Spadek zdolności twórczego myślenia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>
                <a:solidFill>
                  <a:schemeClr val="tx1"/>
                </a:solidFill>
              </a:rPr>
              <a:t>Upośledzenie aktywności układu immunologicznego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29561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Utrudnione skupienie uwagi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401" y="1340768"/>
            <a:ext cx="5328084" cy="355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80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Spadek motywacji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700808"/>
            <a:ext cx="5489116" cy="302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34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67</TotalTime>
  <Words>375</Words>
  <Application>Microsoft Office PowerPoint</Application>
  <PresentationFormat>Pokaz na ekranie (4:3)</PresentationFormat>
  <Paragraphs>84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Apteka</vt:lpstr>
      <vt:lpstr>„Tajemnice snu”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„Tajemnice snu” Zuzanna Bakuła kl.IIa PG w Wachu</dc:title>
  <dc:creator>Teresa</dc:creator>
  <cp:lastModifiedBy>Domowy</cp:lastModifiedBy>
  <cp:revision>8</cp:revision>
  <dcterms:created xsi:type="dcterms:W3CDTF">2016-06-20T07:08:06Z</dcterms:created>
  <dcterms:modified xsi:type="dcterms:W3CDTF">2020-11-20T08:20:37Z</dcterms:modified>
</cp:coreProperties>
</file>